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58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90" r:id="rId14"/>
    <p:sldId id="273" r:id="rId15"/>
    <p:sldId id="274" r:id="rId16"/>
    <p:sldId id="280" r:id="rId17"/>
    <p:sldId id="275" r:id="rId18"/>
    <p:sldId id="276" r:id="rId19"/>
    <p:sldId id="277" r:id="rId20"/>
    <p:sldId id="278" r:id="rId21"/>
    <p:sldId id="292" r:id="rId22"/>
    <p:sldId id="285" r:id="rId23"/>
    <p:sldId id="286" r:id="rId24"/>
    <p:sldId id="287" r:id="rId25"/>
    <p:sldId id="288" r:id="rId26"/>
    <p:sldId id="302" r:id="rId27"/>
    <p:sldId id="301" r:id="rId28"/>
    <p:sldId id="303" r:id="rId29"/>
    <p:sldId id="322" r:id="rId30"/>
    <p:sldId id="295" r:id="rId31"/>
    <p:sldId id="296" r:id="rId32"/>
    <p:sldId id="297" r:id="rId33"/>
    <p:sldId id="298" r:id="rId34"/>
    <p:sldId id="328" r:id="rId35"/>
    <p:sldId id="314" r:id="rId36"/>
    <p:sldId id="315" r:id="rId37"/>
    <p:sldId id="316" r:id="rId38"/>
    <p:sldId id="317" r:id="rId39"/>
    <p:sldId id="319" r:id="rId40"/>
    <p:sldId id="318" r:id="rId41"/>
    <p:sldId id="320" r:id="rId42"/>
    <p:sldId id="324" r:id="rId43"/>
    <p:sldId id="325" r:id="rId44"/>
    <p:sldId id="326" r:id="rId45"/>
    <p:sldId id="327" r:id="rId46"/>
    <p:sldId id="304" r:id="rId47"/>
    <p:sldId id="305" r:id="rId48"/>
    <p:sldId id="306" r:id="rId49"/>
    <p:sldId id="307" r:id="rId50"/>
    <p:sldId id="323" r:id="rId51"/>
    <p:sldId id="291" r:id="rId52"/>
    <p:sldId id="294" r:id="rId53"/>
    <p:sldId id="310" r:id="rId54"/>
    <p:sldId id="311" r:id="rId55"/>
    <p:sldId id="300" r:id="rId56"/>
    <p:sldId id="313" r:id="rId5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100" d="100"/>
          <a:sy n="100" d="100"/>
        </p:scale>
        <p:origin x="-516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5DEAC-C6DD-4F86-83E4-59D3EC8EFBE0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FF281-E192-45F9-BD29-6691B07846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456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DFE33-4580-4376-BF74-D8211A447635}" type="datetimeFigureOut">
              <a:rPr lang="tr-TR" smtClean="0"/>
              <a:t>04.12.2011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0A636-356E-4B30-848F-8E4D8847B9F7}" type="slidenum">
              <a:rPr lang="tr-TR" smtClean="0"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8280920" cy="2808312"/>
          </a:xfrm>
        </p:spPr>
        <p:txBody>
          <a:bodyPr>
            <a:normAutofit/>
          </a:bodyPr>
          <a:lstStyle/>
          <a:p>
            <a:pPr algn="ctr"/>
            <a:r>
              <a:rPr lang="tr-TR" dirty="0" smtClean="0"/>
              <a:t>LNG’nin Gemilerde Sevk/Tahrik Sistemlerinde Yakıt Olarak Kullanımı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80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Dual Fuel Makina Dönüşümü</a:t>
            </a:r>
            <a:br>
              <a:rPr lang="tr-TR" dirty="0" smtClean="0"/>
            </a:br>
            <a:r>
              <a:rPr lang="tr-TR" dirty="0" smtClean="0"/>
              <a:t>değiştirilmesi gereken parçalar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352928" cy="4838189"/>
          </a:xfrm>
        </p:spPr>
      </p:pic>
    </p:spTree>
    <p:extLst>
      <p:ext uri="{BB962C8B-B14F-4D97-AF65-F5344CB8AC3E}">
        <p14:creationId xmlns:p14="http://schemas.microsoft.com/office/powerpoint/2010/main" val="17973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Dual Fuel Makina Dönüşümü</a:t>
            </a:r>
            <a:br>
              <a:rPr lang="tr-TR" dirty="0"/>
            </a:br>
            <a:r>
              <a:rPr lang="tr-TR" dirty="0" smtClean="0"/>
              <a:t>eklenecek parçalar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8609415" cy="4608512"/>
          </a:xfrm>
        </p:spPr>
      </p:pic>
    </p:spTree>
    <p:extLst>
      <p:ext uri="{BB962C8B-B14F-4D97-AF65-F5344CB8AC3E}">
        <p14:creationId xmlns:p14="http://schemas.microsoft.com/office/powerpoint/2010/main" val="5995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Dual Fuel Değişim Alanı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Gemi Dizaynı</a:t>
            </a:r>
          </a:p>
          <a:p>
            <a:r>
              <a:rPr lang="tr-TR" dirty="0" smtClean="0"/>
              <a:t>Motor Conversion’ı</a:t>
            </a:r>
          </a:p>
          <a:p>
            <a:r>
              <a:rPr lang="tr-TR" dirty="0" smtClean="0"/>
              <a:t>LNGPac sistemi (2*500m^3)</a:t>
            </a:r>
          </a:p>
          <a:p>
            <a:r>
              <a:rPr lang="tr-TR" dirty="0" smtClean="0"/>
              <a:t>GVU</a:t>
            </a:r>
          </a:p>
          <a:p>
            <a:r>
              <a:rPr lang="tr-TR" dirty="0" smtClean="0"/>
              <a:t>Yakıt yükleme sistemi</a:t>
            </a:r>
          </a:p>
          <a:p>
            <a:r>
              <a:rPr lang="tr-TR" dirty="0" smtClean="0"/>
              <a:t>Güç ölçümü için TorqueMetre</a:t>
            </a:r>
          </a:p>
          <a:p>
            <a:r>
              <a:rPr lang="tr-TR" dirty="0" smtClean="0"/>
              <a:t>Gas piping</a:t>
            </a:r>
          </a:p>
          <a:p>
            <a:r>
              <a:rPr lang="tr-TR" dirty="0" smtClean="0"/>
              <a:t>Exhaust sistem upgrade’i</a:t>
            </a:r>
          </a:p>
          <a:p>
            <a:r>
              <a:rPr lang="tr-TR" dirty="0" smtClean="0"/>
              <a:t>Fire-Figting System Upgrade’i</a:t>
            </a:r>
          </a:p>
          <a:p>
            <a:r>
              <a:rPr lang="tr-TR" dirty="0" smtClean="0"/>
              <a:t>Gas Detection System uzatması</a:t>
            </a:r>
          </a:p>
          <a:p>
            <a:r>
              <a:rPr lang="tr-TR" dirty="0" smtClean="0"/>
              <a:t>Elektrik sistemi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10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Tank Yükleme Örnekleri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0" y="1935163"/>
            <a:ext cx="7539919" cy="4389437"/>
          </a:xfrm>
        </p:spPr>
      </p:pic>
    </p:spTree>
    <p:extLst>
      <p:ext uri="{BB962C8B-B14F-4D97-AF65-F5344CB8AC3E}">
        <p14:creationId xmlns:p14="http://schemas.microsoft.com/office/powerpoint/2010/main" val="42783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Tank Yükleme Örnekleri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0" y="1935163"/>
            <a:ext cx="7564020" cy="4389437"/>
          </a:xfrm>
        </p:spPr>
      </p:pic>
    </p:spTree>
    <p:extLst>
      <p:ext uri="{BB962C8B-B14F-4D97-AF65-F5344CB8AC3E}">
        <p14:creationId xmlns:p14="http://schemas.microsoft.com/office/powerpoint/2010/main" val="180387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Tank Yükleme Örnekleri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9" y="2034089"/>
            <a:ext cx="7344801" cy="4191585"/>
          </a:xfrm>
        </p:spPr>
      </p:pic>
    </p:spTree>
    <p:extLst>
      <p:ext uri="{BB962C8B-B14F-4D97-AF65-F5344CB8AC3E}">
        <p14:creationId xmlns:p14="http://schemas.microsoft.com/office/powerpoint/2010/main" val="1858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Tank Yükleme Örnekleri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7" y="1935163"/>
            <a:ext cx="7981646" cy="4389437"/>
          </a:xfrm>
        </p:spPr>
      </p:pic>
    </p:spTree>
    <p:extLst>
      <p:ext uri="{BB962C8B-B14F-4D97-AF65-F5344CB8AC3E}">
        <p14:creationId xmlns:p14="http://schemas.microsoft.com/office/powerpoint/2010/main" val="15224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Tank Yükleme Örnekleri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9" y="2820011"/>
            <a:ext cx="7344801" cy="2619741"/>
          </a:xfrm>
        </p:spPr>
      </p:pic>
    </p:spTree>
    <p:extLst>
      <p:ext uri="{BB962C8B-B14F-4D97-AF65-F5344CB8AC3E}">
        <p14:creationId xmlns:p14="http://schemas.microsoft.com/office/powerpoint/2010/main" val="8668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Tank Yükleme Örnekleri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11" y="1981694"/>
            <a:ext cx="5744377" cy="4296375"/>
          </a:xfrm>
        </p:spPr>
      </p:pic>
    </p:spTree>
    <p:extLst>
      <p:ext uri="{BB962C8B-B14F-4D97-AF65-F5344CB8AC3E}">
        <p14:creationId xmlns:p14="http://schemas.microsoft.com/office/powerpoint/2010/main" val="20501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Tank Yükleme Örnekleri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34" y="2162694"/>
            <a:ext cx="3448532" cy="3934374"/>
          </a:xfrm>
        </p:spPr>
      </p:pic>
    </p:spTree>
    <p:extLst>
      <p:ext uri="{BB962C8B-B14F-4D97-AF65-F5344CB8AC3E}">
        <p14:creationId xmlns:p14="http://schemas.microsoft.com/office/powerpoint/2010/main" val="42081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Muhteviyat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Tanıtım</a:t>
            </a:r>
          </a:p>
          <a:p>
            <a:r>
              <a:rPr lang="tr-TR" dirty="0" smtClean="0"/>
              <a:t>IMO Tier III</a:t>
            </a:r>
          </a:p>
          <a:p>
            <a:r>
              <a:rPr lang="tr-TR" dirty="0" smtClean="0"/>
              <a:t>DuelFuel Makinaklar ve Uygulamaları</a:t>
            </a:r>
          </a:p>
          <a:p>
            <a:r>
              <a:rPr lang="tr-TR" dirty="0" smtClean="0"/>
              <a:t>Örnekler</a:t>
            </a:r>
          </a:p>
          <a:p>
            <a:r>
              <a:rPr lang="tr-TR" dirty="0" smtClean="0"/>
              <a:t>Fiyatlanma ve Payback Period</a:t>
            </a:r>
          </a:p>
          <a:p>
            <a:r>
              <a:rPr lang="tr-TR" dirty="0" smtClean="0"/>
              <a:t>Neticelendirme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52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LNG Tank Limitasyonları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0" y="2267484"/>
            <a:ext cx="7554380" cy="3724795"/>
          </a:xfrm>
        </p:spPr>
      </p:pic>
    </p:spTree>
    <p:extLst>
      <p:ext uri="{BB962C8B-B14F-4D97-AF65-F5344CB8AC3E}">
        <p14:creationId xmlns:p14="http://schemas.microsoft.com/office/powerpoint/2010/main" val="13077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LNG Supply Chain	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56992"/>
            <a:ext cx="7306695" cy="3172268"/>
          </a:xfrm>
        </p:spPr>
      </p:pic>
      <p:sp>
        <p:nvSpPr>
          <p:cNvPr id="5" name="TextBox 4"/>
          <p:cNvSpPr txBox="1"/>
          <p:nvPr/>
        </p:nvSpPr>
        <p:spPr>
          <a:xfrm>
            <a:off x="683568" y="206084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dirty="0" smtClean="0"/>
              <a:t>Kara merkezli istasyonlardan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dirty="0" smtClean="0"/>
              <a:t>Tank kamyonlarından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dirty="0" smtClean="0"/>
              <a:t>İç deniz tankerlerinden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dirty="0" smtClean="0"/>
              <a:t>Dubalardan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04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>Halhjem’de 1000m^3lük </a:t>
            </a:r>
            <a:r>
              <a:rPr lang="tr-TR" dirty="0"/>
              <a:t>Depolama Ünitesi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5" y="2076957"/>
            <a:ext cx="6697010" cy="4105848"/>
          </a:xfrm>
        </p:spPr>
      </p:pic>
    </p:spTree>
    <p:extLst>
      <p:ext uri="{BB962C8B-B14F-4D97-AF65-F5344CB8AC3E}">
        <p14:creationId xmlns:p14="http://schemas.microsoft.com/office/powerpoint/2010/main" val="16457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/>
              <a:t>Halhjem’de 1000m^3lük Depolama Ünitesi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27" y="2053141"/>
            <a:ext cx="6239746" cy="4153480"/>
          </a:xfrm>
        </p:spPr>
      </p:pic>
    </p:spTree>
    <p:extLst>
      <p:ext uri="{BB962C8B-B14F-4D97-AF65-F5344CB8AC3E}">
        <p14:creationId xmlns:p14="http://schemas.microsoft.com/office/powerpoint/2010/main" val="64624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Özel LNG depolama Tankeri, Dubası ve TugBoatu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3315163" cy="1600423"/>
          </a:xfrm>
        </p:spPr>
      </p:pic>
      <p:pic>
        <p:nvPicPr>
          <p:cNvPr id="3074" name="Picture 2" descr="C:\Users\Berati\Desktop\Yeni klasör\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6"/>
            <a:ext cx="54102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4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IMO-EEDI (</a:t>
            </a:r>
            <a:r>
              <a:rPr lang="en-US" u="sng" dirty="0"/>
              <a:t>E</a:t>
            </a:r>
            <a:r>
              <a:rPr lang="en-US" dirty="0"/>
              <a:t>nergy </a:t>
            </a:r>
            <a:r>
              <a:rPr lang="en-US" u="sng" dirty="0"/>
              <a:t>E</a:t>
            </a:r>
            <a:r>
              <a:rPr lang="en-US" dirty="0"/>
              <a:t>fficiency </a:t>
            </a:r>
            <a:r>
              <a:rPr lang="tr-TR" u="sng" dirty="0" smtClean="0"/>
              <a:t>D</a:t>
            </a:r>
            <a:r>
              <a:rPr lang="tr-TR" dirty="0" smtClean="0"/>
              <a:t>esign</a:t>
            </a:r>
            <a:r>
              <a:rPr lang="en-US" dirty="0" smtClean="0"/>
              <a:t> </a:t>
            </a:r>
            <a:r>
              <a:rPr lang="en-US" u="sng" dirty="0"/>
              <a:t>I</a:t>
            </a:r>
            <a:r>
              <a:rPr lang="en-US" dirty="0"/>
              <a:t>ndex)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8610376" cy="2736304"/>
          </a:xfrm>
        </p:spPr>
      </p:pic>
    </p:spTree>
    <p:extLst>
      <p:ext uri="{BB962C8B-B14F-4D97-AF65-F5344CB8AC3E}">
        <p14:creationId xmlns:p14="http://schemas.microsoft.com/office/powerpoint/2010/main" val="2842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IMO-EEDI(</a:t>
            </a:r>
            <a:r>
              <a:rPr lang="tr-TR" u="sng" dirty="0" smtClean="0"/>
              <a:t>E</a:t>
            </a:r>
            <a:r>
              <a:rPr lang="tr-TR" dirty="0" smtClean="0"/>
              <a:t>nergy </a:t>
            </a:r>
            <a:r>
              <a:rPr lang="tr-TR" u="sng" dirty="0" smtClean="0"/>
              <a:t>E</a:t>
            </a:r>
            <a:r>
              <a:rPr lang="tr-TR" dirty="0" smtClean="0"/>
              <a:t>fficiency </a:t>
            </a:r>
            <a:r>
              <a:rPr lang="tr-TR" u="sng" dirty="0" smtClean="0"/>
              <a:t>D</a:t>
            </a:r>
            <a:r>
              <a:rPr lang="tr-TR" dirty="0" smtClean="0"/>
              <a:t>esign </a:t>
            </a:r>
            <a:r>
              <a:rPr lang="tr-TR" u="sng" dirty="0" smtClean="0"/>
              <a:t>I</a:t>
            </a:r>
            <a:r>
              <a:rPr lang="tr-TR" dirty="0" smtClean="0"/>
              <a:t>ndex)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5" y="1935163"/>
            <a:ext cx="7797149" cy="4389437"/>
          </a:xfrm>
        </p:spPr>
      </p:pic>
    </p:spTree>
    <p:extLst>
      <p:ext uri="{BB962C8B-B14F-4D97-AF65-F5344CB8AC3E}">
        <p14:creationId xmlns:p14="http://schemas.microsoft.com/office/powerpoint/2010/main" val="42585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IMO-EEDI (</a:t>
            </a:r>
            <a:r>
              <a:rPr lang="en-US" u="sng" dirty="0"/>
              <a:t>E</a:t>
            </a:r>
            <a:r>
              <a:rPr lang="en-US" dirty="0"/>
              <a:t>nergy </a:t>
            </a:r>
            <a:r>
              <a:rPr lang="en-US" u="sng" dirty="0"/>
              <a:t>E</a:t>
            </a:r>
            <a:r>
              <a:rPr lang="en-US" dirty="0"/>
              <a:t>fficiency </a:t>
            </a:r>
            <a:r>
              <a:rPr lang="en-US" u="sng" dirty="0"/>
              <a:t>E</a:t>
            </a:r>
            <a:r>
              <a:rPr lang="en-US" dirty="0"/>
              <a:t>nergy </a:t>
            </a:r>
            <a:r>
              <a:rPr lang="en-US" u="sng" dirty="0"/>
              <a:t>I</a:t>
            </a:r>
            <a:r>
              <a:rPr lang="en-US" dirty="0"/>
              <a:t>ndex)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1" y="2000746"/>
            <a:ext cx="7640117" cy="4258270"/>
          </a:xfrm>
        </p:spPr>
      </p:pic>
    </p:spTree>
    <p:extLst>
      <p:ext uri="{BB962C8B-B14F-4D97-AF65-F5344CB8AC3E}">
        <p14:creationId xmlns:p14="http://schemas.microsoft.com/office/powerpoint/2010/main" val="19412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 smtClean="0"/>
              <a:t>Makina Çeşitlerinin Kifayetleri</a:t>
            </a:r>
            <a:endParaRPr lang="tr-T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357189"/>
              </p:ext>
            </p:extLst>
          </p:nvPr>
        </p:nvGraphicFramePr>
        <p:xfrm>
          <a:off x="251520" y="1556792"/>
          <a:ext cx="8496945" cy="4824532"/>
        </p:xfrm>
        <a:graphic>
          <a:graphicData uri="http://schemas.openxmlformats.org/drawingml/2006/table">
            <a:tbl>
              <a:tblPr/>
              <a:tblGrid>
                <a:gridCol w="1888210"/>
                <a:gridCol w="944105"/>
                <a:gridCol w="1888210"/>
                <a:gridCol w="944105"/>
                <a:gridCol w="1888210"/>
                <a:gridCol w="944105"/>
              </a:tblGrid>
              <a:tr h="26902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r-TR" sz="11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Makina Kifayeti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637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Steam Turbine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Two-Stroke Diesel + Reliquefaction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Duel-Fuel-Electric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Fuel / BOG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Fuel / BOG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Fuel / BOG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Boilers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Two-Str. Eng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 Engines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Steam Turbine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Shafting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 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Altemotors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Gearbox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Transf. &amp; Conv.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Shafting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Electric Motors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621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Gearbox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6902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Shafting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877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İtme Kifayeti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29%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İtme Kifayeti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İtme Kifayeti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6902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Fuel / BOG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Fuel / BOG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Fuel / BOG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Boilers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Aux. Engines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 Engines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Steam Turbine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Alternator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Altermators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56215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Gearbox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69026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Alternators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6375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Electrik Gücü Kifayeti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Electrik Gücü Kifayeti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%43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Electrik Gücü Kifayeti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%47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4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Uygulamalar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73" y="2162694"/>
            <a:ext cx="7001853" cy="3934374"/>
          </a:xfrm>
        </p:spPr>
      </p:pic>
    </p:spTree>
    <p:extLst>
      <p:ext uri="{BB962C8B-B14F-4D97-AF65-F5344CB8AC3E}">
        <p14:creationId xmlns:p14="http://schemas.microsoft.com/office/powerpoint/2010/main" val="26113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Tanıtım</a:t>
            </a:r>
            <a:endParaRPr lang="tr-TR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1772816"/>
            <a:ext cx="82809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LNG (sıvılaştırılmış Doğal Gaz) methane ağırlıklı (%90) yanıcı bir gaz karışımıdır (kaynama noktası -190C). Bu da HFO ve dieselden farklıdır.</a:t>
            </a:r>
            <a:endParaRPr lang="tr-TR" sz="1400" dirty="0"/>
          </a:p>
          <a:p>
            <a:endParaRPr lang="tr-T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LNG; HFO, MDO ve MGO’e göre her zaman ucuzdur.</a:t>
            </a:r>
          </a:p>
          <a:p>
            <a:pPr marL="285750" indent="-285750">
              <a:buFont typeface="Arial" pitchFamily="34" charset="0"/>
              <a:buChar char="•"/>
            </a:pPr>
            <a:endParaRPr lang="tr-T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Tatbikesinde ve bakım işlerinde başka sistemlere göre daha kolaydır.</a:t>
            </a:r>
          </a:p>
          <a:p>
            <a:pPr marL="285750" indent="-285750">
              <a:buFont typeface="Arial" pitchFamily="34" charset="0"/>
              <a:buChar char="•"/>
            </a:pPr>
            <a:endParaRPr lang="tr-T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SOx, NOx, CO2 ve parçacık salması çok düşüktür. </a:t>
            </a:r>
            <a:endParaRPr lang="tr-TR" sz="1400" dirty="0"/>
          </a:p>
          <a:p>
            <a:pPr marL="285750" indent="-285750">
              <a:buFont typeface="Arial" pitchFamily="34" charset="0"/>
              <a:buChar char="•"/>
            </a:pPr>
            <a:endParaRPr lang="tr-T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Emisyona bağlı olarakdan gemi sahibi veya kullanıcısının vergilendirilmesi ve duhuliye ücretleri azalır.</a:t>
            </a:r>
          </a:p>
          <a:p>
            <a:pPr marL="285750" indent="-285750">
              <a:buFont typeface="Arial" pitchFamily="34" charset="0"/>
              <a:buChar char="•"/>
            </a:pPr>
            <a:endParaRPr lang="tr-T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LO kullanımı azalır.</a:t>
            </a:r>
          </a:p>
          <a:p>
            <a:pPr marL="285750" indent="-285750">
              <a:buFont typeface="Arial" pitchFamily="34" charset="0"/>
              <a:buChar char="•"/>
            </a:pPr>
            <a:endParaRPr lang="tr-T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Daha az yakıt kullanımı.</a:t>
            </a:r>
          </a:p>
          <a:p>
            <a:pPr marL="285750" indent="-285750">
              <a:buFont typeface="Arial" pitchFamily="34" charset="0"/>
              <a:buChar char="•"/>
            </a:pPr>
            <a:endParaRPr lang="tr-T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HFO sistemlerinin iptali (</a:t>
            </a:r>
            <a:r>
              <a:rPr lang="en-US" sz="1400" dirty="0" smtClean="0"/>
              <a:t>Heating system with coils, purifiers, </a:t>
            </a:r>
            <a:r>
              <a:rPr lang="en-US" sz="1400" dirty="0" err="1" smtClean="0"/>
              <a:t>treatmentunits</a:t>
            </a:r>
            <a:r>
              <a:rPr lang="en-US" sz="1400" dirty="0" smtClean="0"/>
              <a:t>, service-and </a:t>
            </a:r>
            <a:r>
              <a:rPr lang="en-US" sz="1400" dirty="0" err="1" smtClean="0"/>
              <a:t>setteling</a:t>
            </a:r>
            <a:r>
              <a:rPr lang="en-US" sz="1400" dirty="0" smtClean="0"/>
              <a:t> tanks</a:t>
            </a:r>
            <a:r>
              <a:rPr lang="tr-TR" sz="1400" dirty="0" smtClean="0"/>
              <a:t>) Daha basit bit sistem planlaması.</a:t>
            </a:r>
          </a:p>
          <a:p>
            <a:pPr marL="285750" indent="-285750">
              <a:buFont typeface="Arial" pitchFamily="34" charset="0"/>
              <a:buChar char="•"/>
            </a:pPr>
            <a:endParaRPr lang="tr-T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tr-TR" sz="1400" dirty="0" smtClean="0"/>
              <a:t>LNG’nin FO’la göre daha az bir  enerji yoğunluğu vardır ki bu da 2 kat yakıt hacmi gerektirir.</a:t>
            </a:r>
            <a:endParaRPr lang="tr-TR" sz="1400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953000"/>
            <a:ext cx="1524000" cy="1905000"/>
          </a:xfrm>
        </p:spPr>
      </p:pic>
    </p:spTree>
    <p:extLst>
      <p:ext uri="{BB962C8B-B14F-4D97-AF65-F5344CB8AC3E}">
        <p14:creationId xmlns:p14="http://schemas.microsoft.com/office/powerpoint/2010/main" val="35925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Uygulamalar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02" y="1935163"/>
            <a:ext cx="6543596" cy="4389437"/>
          </a:xfrm>
        </p:spPr>
      </p:pic>
    </p:spTree>
    <p:extLst>
      <p:ext uri="{BB962C8B-B14F-4D97-AF65-F5344CB8AC3E}">
        <p14:creationId xmlns:p14="http://schemas.microsoft.com/office/powerpoint/2010/main" val="20368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Ameli Tecrübeler-Viking Energy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Gas modu %97lik ameli yakıt olarak kullanılmıştır.</a:t>
            </a:r>
          </a:p>
          <a:p>
            <a:r>
              <a:rPr lang="tr-TR" dirty="0" smtClean="0"/>
              <a:t>DieselMod’u yalnızca LNG depolanmasında, bakım anlarında ve alarmlar anlarının otamatik geçişinde kullanılmıştır.</a:t>
            </a:r>
          </a:p>
          <a:p>
            <a:r>
              <a:rPr lang="tr-TR" dirty="0" smtClean="0"/>
              <a:t>Viking Energy 8 yıllık işleme zamanında 1 saatlik dahi LNG kaynaklı duraklama yapmamıştır.</a:t>
            </a:r>
          </a:p>
          <a:p>
            <a:r>
              <a:rPr lang="tr-TR" dirty="0" smtClean="0"/>
              <a:t>Kullanım sonrası belirlenmiş olan 14,000hrs luk genel bakım zamanı 20,000hrs’a çıkartılmıştır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37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Ameli Tecrube-Viking Energy 2003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12" y="1935163"/>
            <a:ext cx="6670376" cy="4389437"/>
          </a:xfrm>
        </p:spPr>
      </p:pic>
    </p:spTree>
    <p:extLst>
      <p:ext uri="{BB962C8B-B14F-4D97-AF65-F5344CB8AC3E}">
        <p14:creationId xmlns:p14="http://schemas.microsoft.com/office/powerpoint/2010/main" val="28803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9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erati\Desktop\ekleme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4" y="836712"/>
            <a:ext cx="862630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21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erati\Desktop\ekleme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424936" cy="589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erati\Desktop\ekleme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3"/>
            <a:ext cx="7992888" cy="276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erati\Desktop\ekleme\1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1751"/>
            <a:ext cx="8426644" cy="25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erati\Desktop\ekleme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8" y="1012776"/>
            <a:ext cx="861715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4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erati\Desktop\ekleme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5" y="764704"/>
            <a:ext cx="848567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erati\Desktop\ekleme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0635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IMO tier II ve III, SECA/ECA, EPA, Akdeniz ve diğer alanlar</a:t>
            </a:r>
            <a:endParaRPr lang="tr-TR" dirty="0"/>
          </a:p>
        </p:txBody>
      </p:sp>
      <p:sp>
        <p:nvSpPr>
          <p:cNvPr id="7" name="12-Point Star 6"/>
          <p:cNvSpPr/>
          <p:nvPr/>
        </p:nvSpPr>
        <p:spPr>
          <a:xfrm>
            <a:off x="6876256" y="4365104"/>
            <a:ext cx="288032" cy="288032"/>
          </a:xfrm>
          <a:prstGeom prst="star1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1</a:t>
            </a:r>
          </a:p>
        </p:txBody>
      </p:sp>
      <p:sp>
        <p:nvSpPr>
          <p:cNvPr id="8" name="12-Point Star 7"/>
          <p:cNvSpPr/>
          <p:nvPr/>
        </p:nvSpPr>
        <p:spPr>
          <a:xfrm>
            <a:off x="4746282" y="4653136"/>
            <a:ext cx="288032" cy="288032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9" name="Explosion 2 8"/>
          <p:cNvSpPr/>
          <p:nvPr/>
        </p:nvSpPr>
        <p:spPr>
          <a:xfrm>
            <a:off x="3923928" y="4719956"/>
            <a:ext cx="360040" cy="442423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3</a:t>
            </a:r>
            <a:endParaRPr lang="tr-T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7811591" cy="4067743"/>
          </a:xfrm>
        </p:spPr>
      </p:pic>
    </p:spTree>
    <p:extLst>
      <p:ext uri="{BB962C8B-B14F-4D97-AF65-F5344CB8AC3E}">
        <p14:creationId xmlns:p14="http://schemas.microsoft.com/office/powerpoint/2010/main" val="35823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erati\Desktop\ekleme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57094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erati\Desktop\ekleme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5239482" cy="32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erati\Desktop\ekleme\19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8516539" cy="23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3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erati\Desktop\ekleme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16539" cy="575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erati\Desktop\ekleme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3960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2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erati\Desktop\ekleme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8" y="860965"/>
            <a:ext cx="8383171" cy="517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Fiyatlanma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46" y="1935163"/>
            <a:ext cx="6286108" cy="4389437"/>
          </a:xfrm>
        </p:spPr>
      </p:pic>
    </p:spTree>
    <p:extLst>
      <p:ext uri="{BB962C8B-B14F-4D97-AF65-F5344CB8AC3E}">
        <p14:creationId xmlns:p14="http://schemas.microsoft.com/office/powerpoint/2010/main" val="8728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Fiyatlanma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03" y="1935163"/>
            <a:ext cx="7217993" cy="4389437"/>
          </a:xfrm>
        </p:spPr>
      </p:pic>
    </p:spTree>
    <p:extLst>
      <p:ext uri="{BB962C8B-B14F-4D97-AF65-F5344CB8AC3E}">
        <p14:creationId xmlns:p14="http://schemas.microsoft.com/office/powerpoint/2010/main" val="23044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Fiyatlanma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1" y="1935163"/>
            <a:ext cx="7078617" cy="4389437"/>
          </a:xfrm>
        </p:spPr>
      </p:pic>
    </p:spTree>
    <p:extLst>
      <p:ext uri="{BB962C8B-B14F-4D97-AF65-F5344CB8AC3E}">
        <p14:creationId xmlns:p14="http://schemas.microsoft.com/office/powerpoint/2010/main" val="40629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Örnek Fiyatlanma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8" y="1935163"/>
            <a:ext cx="7339423" cy="4389437"/>
          </a:xfrm>
        </p:spPr>
      </p:pic>
    </p:spTree>
    <p:extLst>
      <p:ext uri="{BB962C8B-B14F-4D97-AF65-F5344CB8AC3E}">
        <p14:creationId xmlns:p14="http://schemas.microsoft.com/office/powerpoint/2010/main" val="202685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Alternatiflerin Karşılaştırılması</a:t>
            </a:r>
            <a:endParaRPr lang="tr-T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83883"/>
              </p:ext>
            </p:extLst>
          </p:nvPr>
        </p:nvGraphicFramePr>
        <p:xfrm>
          <a:off x="323528" y="2420888"/>
          <a:ext cx="8424936" cy="208823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90916"/>
                <a:gridCol w="734933"/>
                <a:gridCol w="734933"/>
                <a:gridCol w="734933"/>
                <a:gridCol w="734933"/>
                <a:gridCol w="1393311"/>
                <a:gridCol w="1515800"/>
                <a:gridCol w="1485177"/>
              </a:tblGrid>
              <a:tr h="52205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SOx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NOx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CO2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Kargo Kapasitesi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Toplam Yatırım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Ameli Harcama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2205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LNG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++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++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++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+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Sınırlı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Çok Yüksek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Düşük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2205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MGO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+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-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-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-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Sınırlama yok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Düşük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Çok Yüksek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2205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HFO/Scrubber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+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--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>
                          <a:effectLst/>
                        </a:rPr>
                        <a:t>+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-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Çok az sınırlı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Yüksek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Orta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5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IMO </a:t>
            </a:r>
            <a:r>
              <a:rPr lang="es-ES" dirty="0" err="1"/>
              <a:t>tier</a:t>
            </a:r>
            <a:r>
              <a:rPr lang="es-ES" dirty="0"/>
              <a:t> II ve III, SECA/ECA, EPA, </a:t>
            </a:r>
            <a:r>
              <a:rPr lang="es-ES" dirty="0" err="1"/>
              <a:t>Akdeniz</a:t>
            </a:r>
            <a:r>
              <a:rPr lang="es-ES" dirty="0"/>
              <a:t> ve </a:t>
            </a:r>
            <a:r>
              <a:rPr lang="es-ES" dirty="0" err="1"/>
              <a:t>diğer</a:t>
            </a:r>
            <a:r>
              <a:rPr lang="es-ES" dirty="0"/>
              <a:t> </a:t>
            </a:r>
            <a:r>
              <a:rPr lang="es-ES" dirty="0" err="1"/>
              <a:t>alanlar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9" y="2076957"/>
            <a:ext cx="7706801" cy="4105848"/>
          </a:xfrm>
        </p:spPr>
      </p:pic>
    </p:spTree>
    <p:extLst>
      <p:ext uri="{BB962C8B-B14F-4D97-AF65-F5344CB8AC3E}">
        <p14:creationId xmlns:p14="http://schemas.microsoft.com/office/powerpoint/2010/main" val="40170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LNG bulunabilirliği ve Payback Period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Payback period yüksek oranda gemi’nin operasyon profiline ve inşaa ücretlendirmesine bağlıdır.</a:t>
            </a:r>
          </a:p>
          <a:p>
            <a:r>
              <a:rPr lang="tr-TR" dirty="0" smtClean="0"/>
              <a:t>Yeni inşaada ve gemi dönüşümlerinde payback 2,5 ile 5 yıl arasında değişmektedir.</a:t>
            </a:r>
          </a:p>
          <a:p>
            <a:r>
              <a:rPr lang="tr-TR" dirty="0" smtClean="0"/>
              <a:t>LNG şuan çoğu dünya ülkesinde bulunmkatadır.</a:t>
            </a:r>
          </a:p>
          <a:p>
            <a:r>
              <a:rPr lang="tr-TR" dirty="0" smtClean="0"/>
              <a:t>Seyir yapmakta olan LNG yakıtlı gemiler, yakıtlarını iskelelere gelen kamyonlardan tedarik etmektedirler.</a:t>
            </a:r>
          </a:p>
          <a:p>
            <a:r>
              <a:rPr lang="tr-TR" dirty="0" smtClean="0"/>
              <a:t>Bazı LNG dubaları Satalite Storage Tanks ile donatılmıştır.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68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Netice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LNG’yi yakıt olarak kullanan makinalar var.</a:t>
            </a:r>
          </a:p>
          <a:p>
            <a:r>
              <a:rPr lang="tr-TR" dirty="0" smtClean="0"/>
              <a:t>LNG kullanımı IMO tier III’e uygunluk sağlamaktadır. Egsoz emsiyonu azaltılmıstır.</a:t>
            </a:r>
          </a:p>
          <a:p>
            <a:r>
              <a:rPr lang="tr-TR" dirty="0" smtClean="0"/>
              <a:t>LNGPac’lerin yarattığı alan sorunu yok etmek için farklı design ve çözümler mevcuttur.</a:t>
            </a:r>
          </a:p>
          <a:p>
            <a:r>
              <a:rPr lang="tr-TR" dirty="0" smtClean="0"/>
              <a:t>DieselFuel motorları doğasından dolayı çağ dışı kalmıştır ve yenilenmesi/dönüştürülmesi  gerekmektedir.</a:t>
            </a:r>
          </a:p>
          <a:p>
            <a:r>
              <a:rPr lang="tr-TR" dirty="0" smtClean="0"/>
              <a:t>LNG yakıt olarak kullanılmış ve kendini kanıtlamıştır.</a:t>
            </a:r>
          </a:p>
          <a:p>
            <a:r>
              <a:rPr lang="tr-TR" dirty="0" smtClean="0"/>
              <a:t>LNG’nin denizlerde kullanılması farklı ve bütün iş ve çalışma imkanları sunmaktadır.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5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Gemi Sahiplerinin LNG yakıtına bakışı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LNG’nin  öteki yakıtlara göre ucuz olması beklenmektedir.</a:t>
            </a:r>
          </a:p>
          <a:p>
            <a:r>
              <a:rPr lang="tr-TR" dirty="0" smtClean="0"/>
              <a:t>LNG’li yardımcı ve ana makinalar geliştirilmiş ve pazarda bulunmaktadır.</a:t>
            </a:r>
          </a:p>
          <a:p>
            <a:r>
              <a:rPr lang="tr-TR" dirty="0" smtClean="0"/>
              <a:t>Duel-Fuel makinalar, LNG ve Fuel Oil kullanımı için en esnek çözüm olarak saplanmıştır.</a:t>
            </a:r>
            <a:endParaRPr lang="tr-TR" dirty="0"/>
          </a:p>
          <a:p>
            <a:r>
              <a:rPr lang="tr-TR" dirty="0" smtClean="0"/>
              <a:t>Hali hazırdaki farklı makinaların LNG uyarlaması mümkündür. Makinayı orjinalliği bozulmadan bazı scrubberlarla bu yapılabilir. Bu işlem geminin cinsene göre farklı maaliyetler çıkartacaktır. </a:t>
            </a:r>
          </a:p>
          <a:p>
            <a:r>
              <a:rPr lang="tr-TR" dirty="0" smtClean="0"/>
              <a:t>HFO, MGO a göre LNG daha büyük bir gaz depolama ünitesi istemektedir.</a:t>
            </a:r>
            <a:endParaRPr lang="tr-TR" dirty="0"/>
          </a:p>
          <a:p>
            <a:r>
              <a:rPr lang="tr-TR" dirty="0" smtClean="0"/>
              <a:t>LNG büyük bir yatırım maaliyeti ile gemiye yükleneilir.</a:t>
            </a:r>
          </a:p>
          <a:p>
            <a:r>
              <a:rPr lang="en-US" dirty="0" smtClean="0"/>
              <a:t> </a:t>
            </a:r>
            <a:r>
              <a:rPr lang="tr-TR" dirty="0" smtClean="0"/>
              <a:t>SECA ın tanınması ile ikinci el gemi pazaarı hareketlenicektir. Bu hareket piyasaları kızıştırması beklenmekte ve en büyük orandaki etkiyi  </a:t>
            </a:r>
            <a:r>
              <a:rPr lang="en-US" dirty="0" smtClean="0"/>
              <a:t>solely </a:t>
            </a:r>
            <a:r>
              <a:rPr lang="en-US" dirty="0"/>
              <a:t>gas engines (lean burn</a:t>
            </a:r>
            <a:r>
              <a:rPr lang="en-US" dirty="0" smtClean="0"/>
              <a:t>)</a:t>
            </a:r>
            <a:r>
              <a:rPr lang="tr-TR" dirty="0" smtClean="0"/>
              <a:t> alacaktır</a:t>
            </a:r>
            <a:r>
              <a:rPr lang="en-US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821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Regülasyonlar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Regülasyonlar ve standartlar küçük ölçekli </a:t>
            </a:r>
            <a:r>
              <a:rPr lang="en-US" dirty="0" smtClean="0"/>
              <a:t>LNG </a:t>
            </a:r>
            <a:r>
              <a:rPr lang="tr-TR" dirty="0" smtClean="0"/>
              <a:t>altyapıları için eksik</a:t>
            </a:r>
            <a:r>
              <a:rPr lang="en-US" dirty="0" smtClean="0"/>
              <a:t>.</a:t>
            </a:r>
            <a:endParaRPr lang="en-US" dirty="0"/>
          </a:p>
          <a:p>
            <a:r>
              <a:rPr lang="tr-TR" dirty="0" smtClean="0"/>
              <a:t>Ulusal ve liman atoritelerinin ufak ölçekli LNG gemileri için regülasyon ve yönerge eksikliği mevcuttur. </a:t>
            </a:r>
          </a:p>
          <a:p>
            <a:r>
              <a:rPr lang="tr-TR" dirty="0" smtClean="0"/>
              <a:t>LNG yüklemete ve taşımakta ameli yönergeler ve regülasyonlar yetersizdir.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79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56252"/>
            <a:ext cx="7125113" cy="924475"/>
          </a:xfrm>
        </p:spPr>
        <p:txBody>
          <a:bodyPr/>
          <a:lstStyle/>
          <a:p>
            <a:r>
              <a:rPr lang="tr-TR" dirty="0" smtClean="0"/>
              <a:t>Bitiş, sorularınız?</a:t>
            </a:r>
            <a:endParaRPr lang="tr-TR" dirty="0"/>
          </a:p>
        </p:txBody>
      </p:sp>
      <p:sp>
        <p:nvSpPr>
          <p:cNvPr id="3" name="TextBox 2"/>
          <p:cNvSpPr txBox="1"/>
          <p:nvPr/>
        </p:nvSpPr>
        <p:spPr>
          <a:xfrm>
            <a:off x="1718813" y="5361470"/>
            <a:ext cx="604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SADIK MEMİŞ</a:t>
            </a:r>
          </a:p>
          <a:p>
            <a:r>
              <a:rPr lang="tr-TR" b="1" dirty="0" smtClean="0"/>
              <a:t>MEng</a:t>
            </a:r>
            <a:r>
              <a:rPr lang="tr-TR" b="1" dirty="0"/>
              <a:t>, MIMarEst, MRINA </a:t>
            </a:r>
            <a:endParaRPr lang="tr-TR" b="1" dirty="0" smtClean="0"/>
          </a:p>
          <a:p>
            <a:r>
              <a:rPr lang="tr-TR" b="1" dirty="0" smtClean="0"/>
              <a:t>Gemi </a:t>
            </a:r>
            <a:r>
              <a:rPr lang="tr-TR" b="1" dirty="0"/>
              <a:t>İnşaa ve Gemi Makinaları Yüksek </a:t>
            </a:r>
            <a:r>
              <a:rPr lang="tr-TR" b="1" dirty="0" smtClean="0"/>
              <a:t>Mühendisi</a:t>
            </a:r>
          </a:p>
          <a:p>
            <a:r>
              <a:rPr lang="tr-TR" b="1" dirty="0" smtClean="0"/>
              <a:t>sadik.memis@hotmail.co.uk</a:t>
            </a:r>
            <a:endParaRPr lang="tr-TR" b="1" dirty="0"/>
          </a:p>
        </p:txBody>
      </p:sp>
      <p:pic>
        <p:nvPicPr>
          <p:cNvPr id="6" name="Picture 2" descr="C:\Users\Berati\Desktop\ekleme\d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6"/>
            <a:ext cx="7831131" cy="439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0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1"/>
            </a:gs>
            <a:gs pos="92000">
              <a:schemeClr val="bg2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Referanslar;</a:t>
            </a:r>
            <a:endParaRPr lang="tr-TR" dirty="0"/>
          </a:p>
        </p:txBody>
      </p:sp>
      <p:pic>
        <p:nvPicPr>
          <p:cNvPr id="5" name="Picture 2" descr="C:\Users\Berati\Desktop\ekleme\ref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84" y="5189020"/>
            <a:ext cx="2276757" cy="86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Berati\Desktop\ekleme\ref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33" y="3631355"/>
            <a:ext cx="2038576" cy="136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Berati\Desktop\ekleme\ref\Barend Thijssen, wartsila.pdf - Adobe Reader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74" y="1772816"/>
            <a:ext cx="2113095" cy="136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Berati\Desktop\ekleme\ref\RollsRoyce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80" y="3701965"/>
            <a:ext cx="2008492" cy="13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Berati\Desktop\ekleme\ref\Logo_MARINTEK (1)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82" y="5193513"/>
            <a:ext cx="2256833" cy="8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Berati\Desktop\ekleme\ref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67" y="5252943"/>
            <a:ext cx="1606318" cy="129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Users\Berati\Desktop\ekleme\ref\logo-international-maritime-organization-im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9" y="1772816"/>
            <a:ext cx="2113095" cy="17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Berati\Desktop\ekleme\ref\jaun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33" y="1772816"/>
            <a:ext cx="2532862" cy="17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C:\Users\Berati\Desktop\ekleme\ref\mitsubishi-engine-16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46" y="3663705"/>
            <a:ext cx="2307235" cy="129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41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Yakıtların ‘+’ ve ‘-’ leri</a:t>
            </a:r>
            <a:endParaRPr lang="tr-TR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124309"/>
              </p:ext>
            </p:extLst>
          </p:nvPr>
        </p:nvGraphicFramePr>
        <p:xfrm>
          <a:off x="1763688" y="1916832"/>
          <a:ext cx="738031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078"/>
                <a:gridCol w="1845078"/>
                <a:gridCol w="1845078"/>
                <a:gridCol w="1845078"/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HSFO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MDO-MGO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Natural Gas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BioFuels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672710"/>
              </p:ext>
            </p:extLst>
          </p:nvPr>
        </p:nvGraphicFramePr>
        <p:xfrm>
          <a:off x="0" y="2276872"/>
          <a:ext cx="9144000" cy="4933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2160240">
                <a:tc>
                  <a:txBody>
                    <a:bodyPr/>
                    <a:lstStyle/>
                    <a:p>
                      <a:pPr algn="ctr"/>
                      <a:r>
                        <a:rPr lang="tr-TR" sz="8000" dirty="0" smtClean="0"/>
                        <a:t>+</a:t>
                      </a:r>
                      <a:endParaRPr lang="tr-TR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MGO’ya göre daha ucuz fiyat.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Bulunabilirlik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Düşük</a:t>
                      </a:r>
                      <a:r>
                        <a:rPr lang="tr-TR" sz="1600" baseline="0" dirty="0" smtClean="0"/>
                        <a:t> emisyon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Seyir halinde uygulama (treatment)isteğinin olmaması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Aşırı düsük Emisyon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Yüksek verimlilik (%48)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Düşük gemi idame masrafı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Düşük SOx ve CO2 emisyonu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tr-TR" sz="1600" dirty="0"/>
                    </a:p>
                  </a:txBody>
                  <a:tcPr/>
                </a:tc>
              </a:tr>
              <a:tr h="2467644">
                <a:tc>
                  <a:txBody>
                    <a:bodyPr/>
                    <a:lstStyle/>
                    <a:p>
                      <a:pPr algn="ctr"/>
                      <a:r>
                        <a:rPr lang="tr-TR" sz="8000" dirty="0" smtClean="0"/>
                        <a:t>-</a:t>
                      </a:r>
                      <a:endParaRPr lang="tr-TR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Bazı bölgelerde fazladan egzos</a:t>
                      </a:r>
                      <a:r>
                        <a:rPr lang="tr-TR" sz="1600" baseline="0" dirty="0" smtClean="0"/>
                        <a:t> temizleme ünitesi istemesi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baseline="0" dirty="0" smtClean="0"/>
                        <a:t>Seyir halinde fazladan uygulama  (treatment) isteği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Fiyat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Uzun vadede</a:t>
                      </a:r>
                      <a:r>
                        <a:rPr lang="tr-TR" sz="1600" baseline="0" dirty="0" smtClean="0"/>
                        <a:t> kaynakların iptali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baseline="0" dirty="0" smtClean="0"/>
                        <a:t>Yoğunluk sorunları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Bulunabilirlik/Logistik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Gemide</a:t>
                      </a:r>
                      <a:r>
                        <a:rPr lang="tr-TR" sz="1600" baseline="0" dirty="0" smtClean="0"/>
                        <a:t> kaplıyacağı alan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Fiyat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Bulunabilirlik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sz="1600" dirty="0" smtClean="0"/>
                        <a:t>Tahıl bitkilerinin kullanılamamsı</a:t>
                      </a:r>
                      <a:endParaRPr lang="tr-T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9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Yakıt Emisyonları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8007170" cy="4644986"/>
          </a:xfrm>
        </p:spPr>
      </p:pic>
    </p:spTree>
    <p:extLst>
      <p:ext uri="{BB962C8B-B14F-4D97-AF65-F5344CB8AC3E}">
        <p14:creationId xmlns:p14="http://schemas.microsoft.com/office/powerpoint/2010/main" val="4344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Dual Fuel-Makina </a:t>
            </a:r>
            <a:r>
              <a:rPr lang="tr-TR" dirty="0"/>
              <a:t>Portfolyosu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056174" cy="48245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44" y="6334052"/>
            <a:ext cx="2010056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Gas-Fuelled İtme Sistemi</a:t>
            </a:r>
            <a:endParaRPr lang="tr-T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163"/>
            <a:ext cx="9144000" cy="4922837"/>
          </a:xfrm>
        </p:spPr>
      </p:pic>
      <p:sp>
        <p:nvSpPr>
          <p:cNvPr id="8" name="Heptagon 7"/>
          <p:cNvSpPr/>
          <p:nvPr/>
        </p:nvSpPr>
        <p:spPr>
          <a:xfrm>
            <a:off x="8460432" y="4509120"/>
            <a:ext cx="288032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1</a:t>
            </a:r>
          </a:p>
        </p:txBody>
      </p:sp>
      <p:sp>
        <p:nvSpPr>
          <p:cNvPr id="9" name="Heptagon 8"/>
          <p:cNvSpPr/>
          <p:nvPr/>
        </p:nvSpPr>
        <p:spPr>
          <a:xfrm>
            <a:off x="6444208" y="4221088"/>
            <a:ext cx="288032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10" name="Heptagon 9"/>
          <p:cNvSpPr/>
          <p:nvPr/>
        </p:nvSpPr>
        <p:spPr>
          <a:xfrm>
            <a:off x="2915816" y="4365104"/>
            <a:ext cx="288032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4</a:t>
            </a:r>
            <a:endParaRPr lang="tr-TR" dirty="0"/>
          </a:p>
        </p:txBody>
      </p:sp>
      <p:sp>
        <p:nvSpPr>
          <p:cNvPr id="11" name="Heptagon 10"/>
          <p:cNvSpPr/>
          <p:nvPr/>
        </p:nvSpPr>
        <p:spPr>
          <a:xfrm>
            <a:off x="4211960" y="6237312"/>
            <a:ext cx="288032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3</a:t>
            </a:r>
            <a:endParaRPr lang="tr-TR" dirty="0"/>
          </a:p>
        </p:txBody>
      </p:sp>
      <p:sp>
        <p:nvSpPr>
          <p:cNvPr id="12" name="Heptagon 11"/>
          <p:cNvSpPr/>
          <p:nvPr/>
        </p:nvSpPr>
        <p:spPr>
          <a:xfrm>
            <a:off x="2771800" y="2996952"/>
            <a:ext cx="288032" cy="21602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5</a:t>
            </a:r>
            <a:endParaRPr lang="tr-TR" dirty="0"/>
          </a:p>
        </p:txBody>
      </p:sp>
      <p:sp>
        <p:nvSpPr>
          <p:cNvPr id="13" name="Heptagon 12"/>
          <p:cNvSpPr/>
          <p:nvPr/>
        </p:nvSpPr>
        <p:spPr>
          <a:xfrm>
            <a:off x="5436096" y="6237312"/>
            <a:ext cx="360040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6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88" y="2119789"/>
            <a:ext cx="27112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dirty="0" smtClean="0">
                <a:solidFill>
                  <a:srgbClr val="FFFF00"/>
                </a:solidFill>
              </a:rPr>
              <a:t>Yükleme ünitesi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smtClean="0">
                <a:solidFill>
                  <a:srgbClr val="FFFF00"/>
                </a:solidFill>
              </a:rPr>
              <a:t>Depeloma Ünitesi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smtClean="0">
                <a:solidFill>
                  <a:srgbClr val="FFFF00"/>
                </a:solidFill>
              </a:rPr>
              <a:t>Ana Makina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smtClean="0">
                <a:solidFill>
                  <a:srgbClr val="FFFF00"/>
                </a:solidFill>
              </a:rPr>
              <a:t>Yardımcı Makina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smtClean="0">
                <a:solidFill>
                  <a:srgbClr val="FFFF00"/>
                </a:solidFill>
              </a:rPr>
              <a:t>Kontrol Sistemi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smtClean="0">
                <a:solidFill>
                  <a:srgbClr val="FFFF00"/>
                </a:solidFill>
              </a:rPr>
              <a:t>Buharlaştırma Ünitesi</a:t>
            </a:r>
          </a:p>
        </p:txBody>
      </p:sp>
    </p:spTree>
    <p:extLst>
      <p:ext uri="{BB962C8B-B14F-4D97-AF65-F5344CB8AC3E}">
        <p14:creationId xmlns:p14="http://schemas.microsoft.com/office/powerpoint/2010/main" val="5999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1260</TotalTime>
  <Words>972</Words>
  <Application>Microsoft Office PowerPoint</Application>
  <PresentationFormat>On-screen Show (4:3)</PresentationFormat>
  <Paragraphs>260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Flow</vt:lpstr>
      <vt:lpstr>Winter</vt:lpstr>
      <vt:lpstr>LNG’nin Gemilerde Sevk/Tahrik Sistemlerinde Yakıt Olarak Kullanımı</vt:lpstr>
      <vt:lpstr>Muhteviyat</vt:lpstr>
      <vt:lpstr>Tanıtım</vt:lpstr>
      <vt:lpstr>IMO tier II ve III, SECA/ECA, EPA, Akdeniz ve diğer alanlar</vt:lpstr>
      <vt:lpstr>IMO tier II ve III, SECA/ECA, EPA, Akdeniz ve diğer alanlar</vt:lpstr>
      <vt:lpstr>Yakıtların ‘+’ ve ‘-’ leri</vt:lpstr>
      <vt:lpstr>Yakıt Emisyonları</vt:lpstr>
      <vt:lpstr>Dual Fuel-Makina Portfolyosu</vt:lpstr>
      <vt:lpstr>Gas-Fuelled İtme Sistemi</vt:lpstr>
      <vt:lpstr>Dual Fuel Makina Dönüşümü değiştirilmesi gereken parçalar</vt:lpstr>
      <vt:lpstr>Dual Fuel Makina Dönüşümü eklenecek parçalar</vt:lpstr>
      <vt:lpstr>Dual Fuel Değişim Alanı</vt:lpstr>
      <vt:lpstr>Tank Yükleme Örnekleri</vt:lpstr>
      <vt:lpstr>Tank Yükleme Örnekleri</vt:lpstr>
      <vt:lpstr>Tank Yükleme Örnekleri</vt:lpstr>
      <vt:lpstr>Tank Yükleme Örnekleri</vt:lpstr>
      <vt:lpstr>Tank Yükleme Örnekleri</vt:lpstr>
      <vt:lpstr>Tank Yükleme Örnekleri</vt:lpstr>
      <vt:lpstr>Tank Yükleme Örnekleri</vt:lpstr>
      <vt:lpstr>LNG Tank Limitasyonları</vt:lpstr>
      <vt:lpstr>LNG Supply Chain </vt:lpstr>
      <vt:lpstr>Halhjem’de 1000m^3lük Depolama Ünitesi</vt:lpstr>
      <vt:lpstr>Halhjem’de 1000m^3lük Depolama Ünitesi</vt:lpstr>
      <vt:lpstr>Özel LNG depolama Tankeri, Dubası ve TugBoatu</vt:lpstr>
      <vt:lpstr>IMO-EEDI (Energy Efficiency Design Index)</vt:lpstr>
      <vt:lpstr>IMO-EEDI(Energy Efficiency Design Index)</vt:lpstr>
      <vt:lpstr>IMO-EEDI (Energy Efficiency Energy Index)</vt:lpstr>
      <vt:lpstr>Makina Çeşitlerinin Kifayetleri</vt:lpstr>
      <vt:lpstr>Örnek Uygulamalar</vt:lpstr>
      <vt:lpstr>Örnek Uygulamalar</vt:lpstr>
      <vt:lpstr>Ameli Tecrübeler-Viking Energy</vt:lpstr>
      <vt:lpstr>Ameli Tecrube-Viking Energy 2003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Örnek Fiyatlanma</vt:lpstr>
      <vt:lpstr>Örnek Fiyatlanma</vt:lpstr>
      <vt:lpstr>Örnek Fiyatlanma</vt:lpstr>
      <vt:lpstr>Örnek Fiyatlanma</vt:lpstr>
      <vt:lpstr>Alternatiflerin Karşılaştırılması</vt:lpstr>
      <vt:lpstr>LNG bulunabilirliği ve Payback Period</vt:lpstr>
      <vt:lpstr>Netice</vt:lpstr>
      <vt:lpstr>Gemi Sahiplerinin LNG yakıtına bakışı</vt:lpstr>
      <vt:lpstr>Regülasyonlar</vt:lpstr>
      <vt:lpstr>Bitiş, sorularınız?</vt:lpstr>
      <vt:lpstr>Referanslar;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LNG’nin Gemilerde Sevk/Tahrik Sistemlerinde Yakıt Olarak Kullanımı</dc:title>
  <dc:creator>Berati</dc:creator>
  <cp:lastModifiedBy>Berati</cp:lastModifiedBy>
  <cp:revision>62</cp:revision>
  <dcterms:created xsi:type="dcterms:W3CDTF">2011-10-29T06:20:36Z</dcterms:created>
  <dcterms:modified xsi:type="dcterms:W3CDTF">2011-12-04T06:32:49Z</dcterms:modified>
</cp:coreProperties>
</file>